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4"/>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2" r:id="rId161"/>
    <p:sldId id="424" r:id="rId162"/>
    <p:sldId id="427" r:id="rId16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16" autoAdjust="0"/>
    <p:restoredTop sz="93994" autoAdjust="0"/>
  </p:normalViewPr>
  <p:slideViewPr>
    <p:cSldViewPr>
      <p:cViewPr>
        <p:scale>
          <a:sx n="75" d="100"/>
          <a:sy n="75" d="100"/>
        </p:scale>
        <p:origin x="-1060" y="-2732"/>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09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2018/7/30</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2018/7/30</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0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56.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57.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66.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8.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3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5" Type="http://schemas.openxmlformats.org/officeDocument/2006/relationships/image" Target="../media/image179.png"/><Relationship Id="rId4" Type="http://schemas.openxmlformats.org/officeDocument/2006/relationships/image" Target="../media/image178.png"/></Relationships>
</file>

<file path=ppt/slides/_rels/slide1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84.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4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5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7.emf"/></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jpeg"/></Relationships>
</file>

<file path=ppt/slides/_rels/slide5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70.gif"/><Relationship Id="rId5" Type="http://schemas.openxmlformats.org/officeDocument/2006/relationships/image" Target="../media/image69.gif"/><Relationship Id="rId4" Type="http://schemas.openxmlformats.org/officeDocument/2006/relationships/image" Target="../media/image68.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7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96.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95.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emf"/><Relationship Id="rId9" Type="http://schemas.openxmlformats.org/officeDocument/2006/relationships/image" Target="../media/image97.tiff"/></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0.png"/><Relationship Id="rId4" Type="http://schemas.openxmlformats.org/officeDocument/2006/relationships/image" Target="../media/image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09.png"/><Relationship Id="rId5" Type="http://schemas.openxmlformats.org/officeDocument/2006/relationships/image" Target="../media/image104.png"/><Relationship Id="rId10"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image" Target="../media/image107.png"/></Relationships>
</file>

<file path=ppt/slides/_rels/slide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9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a:t>
            </a:r>
            <a:r>
              <a:rPr lang="en-US" dirty="0" smtClean="0"/>
              <a:t>2; </a:t>
            </a:r>
            <a:r>
              <a:rPr lang="zh-CN" altLang="en-US" dirty="0" smtClean="0"/>
              <a:t>就是选择</a:t>
            </a:r>
            <a:r>
              <a:rPr lang="zh-CN" altLang="en-US" dirty="0" smtClean="0"/>
              <a:t>启动那个</a:t>
            </a:r>
            <a:r>
              <a:rPr lang="zh-CN" altLang="en-US" dirty="0"/>
              <a:t>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a:t>
            </a:r>
            <a:r>
              <a:rPr lang="en-US" dirty="0" smtClean="0"/>
              <a:t>images</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smtClean="0"/>
              <a:t>grub.conf</a:t>
            </a:r>
            <a:r>
              <a:rPr lang="en-US" dirty="0" smtClean="0"/>
              <a:t> (</a:t>
            </a:r>
            <a:r>
              <a:rPr lang="zh-CN" altLang="en-US" dirty="0" smtClean="0"/>
              <a:t>这里面有各种</a:t>
            </a:r>
            <a:r>
              <a:rPr lang="en-US" altLang="zh-CN" dirty="0" smtClean="0"/>
              <a:t>parameter</a:t>
            </a:r>
            <a:r>
              <a:rPr lang="zh-CN" altLang="en-US" dirty="0" smtClean="0"/>
              <a:t>，其中有用来给</a:t>
            </a:r>
            <a:r>
              <a:rPr lang="en-US" altLang="zh-CN" dirty="0" err="1" smtClean="0"/>
              <a:t>initramfs</a:t>
            </a:r>
            <a:r>
              <a:rPr lang="zh-CN" altLang="en-US" dirty="0" smtClean="0"/>
              <a:t>的</a:t>
            </a:r>
            <a:r>
              <a:rPr lang="en-US" dirty="0" smtClean="0"/>
              <a:t>)</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369332"/>
          </a:xfrm>
          <a:prstGeom prst="rect">
            <a:avLst/>
          </a:prstGeom>
          <a:noFill/>
        </p:spPr>
        <p:txBody>
          <a:bodyPr wrap="none" rtlCol="0">
            <a:spAutoFit/>
          </a:bodyPr>
          <a:lstStyle/>
          <a:p>
            <a:r>
              <a:rPr lang="zh-CN" altLang="en-US" dirty="0" smtClean="0"/>
              <a:t>在这一步给</a:t>
            </a:r>
            <a:r>
              <a:rPr lang="en-US" altLang="zh-CN" dirty="0" err="1" smtClean="0"/>
              <a:t>initramfs</a:t>
            </a:r>
            <a:r>
              <a:rPr lang="zh-CN" altLang="en-US" dirty="0" smtClean="0"/>
              <a:t>各种</a:t>
            </a:r>
            <a:r>
              <a:rPr lang="en-US" altLang="zh-CN" dirty="0" smtClean="0"/>
              <a:t>parameter</a:t>
            </a:r>
            <a:r>
              <a:rPr lang="zh-CN" altLang="en-US" dirty="0" smtClean="0"/>
              <a:t>，如果</a:t>
            </a:r>
            <a:r>
              <a:rPr lang="en-US" altLang="zh-CN" dirty="0" smtClean="0"/>
              <a:t>parameter</a:t>
            </a:r>
            <a:r>
              <a:rPr lang="zh-CN" altLang="en-US" dirty="0" smtClean="0"/>
              <a:t>有错，则</a:t>
            </a:r>
            <a:r>
              <a:rPr lang="en-US" altLang="zh-CN" dirty="0" err="1" smtClean="0"/>
              <a:t>linux</a:t>
            </a:r>
            <a:r>
              <a:rPr lang="zh-CN" altLang="en-US" dirty="0" smtClean="0"/>
              <a:t>会启动</a:t>
            </a:r>
            <a:r>
              <a:rPr lang="en-US" altLang="zh-CN" dirty="0" err="1" smtClean="0"/>
              <a:t>busybox</a:t>
            </a:r>
            <a:r>
              <a:rPr lang="en-US" altLang="zh-CN" dirty="0" smtClean="0"/>
              <a:t> shell</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5880"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
        <p:nvSpPr>
          <p:cNvPr id="5" name="テキスト ボックス 4"/>
          <p:cNvSpPr txBox="1"/>
          <p:nvPr/>
        </p:nvSpPr>
        <p:spPr>
          <a:xfrm>
            <a:off x="6878331" y="6732240"/>
            <a:ext cx="5263637" cy="1200329"/>
          </a:xfrm>
          <a:prstGeom prst="rect">
            <a:avLst/>
          </a:prstGeom>
          <a:noFill/>
        </p:spPr>
        <p:txBody>
          <a:bodyPr wrap="square" rtlCol="0">
            <a:spAutoFit/>
          </a:bodyPr>
          <a:lstStyle/>
          <a:p>
            <a:r>
              <a:rPr lang="zh-CN" altLang="en-US" dirty="0" smtClean="0"/>
              <a:t>安装</a:t>
            </a:r>
            <a:r>
              <a:rPr lang="en-US" altLang="zh-CN" dirty="0" smtClean="0"/>
              <a:t>Linux</a:t>
            </a:r>
            <a:r>
              <a:rPr lang="zh-CN" altLang="en-US" dirty="0" smtClean="0"/>
              <a:t>系统的时候</a:t>
            </a:r>
            <a:r>
              <a:rPr kumimoji="1" lang="en-US" altLang="ja-JP" dirty="0" smtClean="0"/>
              <a:t>Hard disk</a:t>
            </a:r>
            <a:r>
              <a:rPr kumimoji="1" lang="zh-CN" altLang="en-US" dirty="0" smtClean="0"/>
              <a:t>上会自动被分一个</a:t>
            </a:r>
            <a:r>
              <a:rPr kumimoji="1" lang="en-US" altLang="zh-CN" dirty="0" smtClean="0"/>
              <a:t>partition</a:t>
            </a:r>
            <a:r>
              <a:rPr kumimoji="1" lang="zh-CN" altLang="en-US" dirty="0" smtClean="0"/>
              <a:t>，名为</a:t>
            </a:r>
            <a:r>
              <a:rPr kumimoji="1" lang="en-US" altLang="zh-CN" dirty="0" smtClean="0"/>
              <a:t>swap; </a:t>
            </a:r>
            <a:r>
              <a:rPr kumimoji="1" lang="zh-CN" altLang="en-US" dirty="0" smtClean="0"/>
              <a:t>这个</a:t>
            </a:r>
            <a:r>
              <a:rPr kumimoji="1" lang="en-US" altLang="zh-CN" b="1" dirty="0" smtClean="0">
                <a:solidFill>
                  <a:srgbClr val="FF0000"/>
                </a:solidFill>
              </a:rPr>
              <a:t>swap partition</a:t>
            </a:r>
            <a:r>
              <a:rPr kumimoji="1" lang="zh-CN" altLang="en-US" dirty="0" smtClean="0"/>
              <a:t>就是当</a:t>
            </a:r>
            <a:r>
              <a:rPr kumimoji="1" lang="en-US" altLang="zh-CN" dirty="0" smtClean="0"/>
              <a:t>RAM</a:t>
            </a:r>
            <a:r>
              <a:rPr lang="zh-CN" altLang="en-US" dirty="0"/>
              <a:t>全都被用</a:t>
            </a:r>
            <a:r>
              <a:rPr lang="zh-CN" altLang="en-US" dirty="0" smtClean="0"/>
              <a:t>了的时候，系统会把数据先存到硬盘上，然后和</a:t>
            </a:r>
            <a:r>
              <a:rPr lang="en-US" altLang="zh-CN" dirty="0" smtClean="0"/>
              <a:t>RAM</a:t>
            </a:r>
            <a:r>
              <a:rPr lang="zh-CN" altLang="en-US" dirty="0" smtClean="0"/>
              <a:t>来</a:t>
            </a:r>
            <a:r>
              <a:rPr lang="en-US" altLang="zh-CN" dirty="0" smtClean="0"/>
              <a:t>swap</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9356408"/>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7308304"/>
            <a:ext cx="6858000" cy="923330"/>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以下是</a:t>
            </a:r>
            <a:r>
              <a:rPr lang="en-US" altLang="zh-CN" sz="1400" b="1" dirty="0">
                <a:solidFill>
                  <a:srgbClr val="FF0000"/>
                </a:solidFill>
              </a:rPr>
              <a:t>GM requirement</a:t>
            </a:r>
            <a:r>
              <a:rPr lang="zh-CN" altLang="en-US" sz="1400" dirty="0"/>
              <a:t>的例子，就</a:t>
            </a:r>
            <a:r>
              <a:rPr lang="en-US" altLang="zh-CN" sz="1400" dirty="0"/>
              <a:t>GM</a:t>
            </a:r>
            <a:r>
              <a:rPr lang="zh-CN" altLang="en-US" sz="1400" dirty="0"/>
              <a:t>的</a:t>
            </a:r>
            <a:r>
              <a:rPr lang="en-US" altLang="zh-CN" sz="1400" dirty="0"/>
              <a:t>requirement</a:t>
            </a:r>
            <a:r>
              <a:rPr lang="zh-CN" altLang="en-US" sz="1400" dirty="0"/>
              <a:t>而言，其有</a:t>
            </a:r>
            <a:r>
              <a:rPr lang="en-US" altLang="zh-CN" sz="1400" dirty="0"/>
              <a:t>capability requirement</a:t>
            </a:r>
            <a:r>
              <a:rPr lang="zh-CN" altLang="en-US" sz="1400" dirty="0"/>
              <a:t>和</a:t>
            </a:r>
            <a:r>
              <a:rPr lang="en-US" altLang="zh-CN" sz="1400" dirty="0"/>
              <a:t>feature requirement</a:t>
            </a:r>
            <a:r>
              <a:rPr lang="zh-CN" altLang="en-US" sz="1400" dirty="0"/>
              <a:t>；</a:t>
            </a:r>
            <a:endParaRPr lang="en-US" altLang="zh-CN" sz="1400" dirty="0"/>
          </a:p>
          <a:p>
            <a:r>
              <a:rPr lang="en-US" altLang="zh-CN" sz="1400" dirty="0"/>
              <a:t>(</a:t>
            </a:r>
            <a:r>
              <a:rPr lang="zh-CN" altLang="en-US" sz="1400" dirty="0"/>
              <a:t>个人感觉这两个</a:t>
            </a:r>
            <a:r>
              <a:rPr lang="en-US" altLang="zh-CN" sz="1400" dirty="0"/>
              <a:t>requirement</a:t>
            </a:r>
            <a:r>
              <a:rPr lang="zh-CN" altLang="en-US" sz="1400" dirty="0"/>
              <a:t>挺像的，硬说有差别的话</a:t>
            </a:r>
            <a:r>
              <a:rPr lang="en-US" altLang="zh-CN" sz="1400" dirty="0"/>
              <a:t>security/feature sequence flow/flow chart</a:t>
            </a:r>
            <a:r>
              <a:rPr lang="zh-CN" altLang="en-US" sz="1400" dirty="0"/>
              <a:t>大多定义在</a:t>
            </a:r>
            <a:r>
              <a:rPr lang="en-US" altLang="zh-CN" sz="1400" dirty="0"/>
              <a:t>feature</a:t>
            </a:r>
            <a:r>
              <a:rPr lang="zh-CN" altLang="en-US" sz="1400" dirty="0"/>
              <a:t>中，</a:t>
            </a:r>
            <a:r>
              <a:rPr lang="en-US" altLang="zh-CN" sz="1400" dirty="0"/>
              <a:t>capability</a:t>
            </a:r>
            <a:r>
              <a:rPr lang="zh-CN" altLang="en-US" sz="1400" dirty="0"/>
              <a:t>中定义</a:t>
            </a:r>
            <a:r>
              <a:rPr lang="en-US" altLang="zh-CN" sz="1400" dirty="0"/>
              <a:t>Hardware</a:t>
            </a:r>
            <a:r>
              <a:rPr lang="zh-CN" altLang="en-US" sz="1400" dirty="0"/>
              <a:t>的部分比较多</a:t>
            </a:r>
            <a:r>
              <a:rPr lang="en-US" altLang="zh-CN" sz="1400" dirty="0"/>
              <a:t>)</a:t>
            </a:r>
          </a:p>
          <a:p>
            <a:r>
              <a:rPr lang="en-US" altLang="zh-CN" sz="1400" dirty="0"/>
              <a:t>---------------------------</a:t>
            </a:r>
            <a:endParaRPr lang="en-US" altLang="ja-JP" sz="1400" dirty="0"/>
          </a:p>
          <a:p>
            <a:r>
              <a:rPr lang="en-US" altLang="ja-JP" sz="1400" dirty="0"/>
              <a:t>Requirement example (from GM):</a:t>
            </a:r>
          </a:p>
          <a:p>
            <a:pPr marL="285750" indent="-285750">
              <a:buFont typeface="Arial" panose="020B0604020202020204" pitchFamily="34" charset="0"/>
              <a:buChar char="•"/>
            </a:pPr>
            <a:r>
              <a:rPr kumimoji="1" lang="en-US" altLang="ja-JP" sz="1400" dirty="0"/>
              <a:t>Bluetooth</a:t>
            </a:r>
          </a:p>
          <a:p>
            <a:pPr marL="742950" lvl="1" indent="-285750">
              <a:buFont typeface="Arial" panose="020B0604020202020204" pitchFamily="34" charset="0"/>
              <a:buChar char="•"/>
            </a:pPr>
            <a:r>
              <a:rPr lang="en-US" altLang="ja-JP" sz="1400" dirty="0"/>
              <a:t>Random number generator, to pass some entropy source test</a:t>
            </a:r>
          </a:p>
          <a:p>
            <a:pPr marL="742950" lvl="1" indent="-285750">
              <a:buFont typeface="Arial" panose="020B0604020202020204" pitchFamily="34" charset="0"/>
              <a:buChar char="•"/>
            </a:pPr>
            <a:r>
              <a:rPr kumimoji="1" lang="en-US" altLang="ja-JP" sz="1400" dirty="0"/>
              <a:t>Authentication, to support numeric comparison, NOT support out-of-band </a:t>
            </a:r>
            <a:r>
              <a:rPr kumimoji="1" lang="en-US" altLang="ja-JP" sz="1400" dirty="0" err="1"/>
              <a:t>auth</a:t>
            </a:r>
            <a:r>
              <a:rPr kumimoji="1" lang="en-US" altLang="ja-JP" sz="1400" dirty="0"/>
              <a:t> and PIN entry </a:t>
            </a:r>
            <a:r>
              <a:rPr kumimoji="1" lang="en-US" altLang="ja-JP" sz="1400" dirty="0" err="1"/>
              <a:t>auth</a:t>
            </a:r>
            <a:endParaRPr kumimoji="1" lang="en-US" altLang="ja-JP" sz="1400" dirty="0"/>
          </a:p>
          <a:p>
            <a:pPr marL="285750" indent="-285750">
              <a:buFont typeface="Arial" panose="020B0604020202020204" pitchFamily="34" charset="0"/>
              <a:buChar char="•"/>
            </a:pPr>
            <a:r>
              <a:rPr lang="en-US" altLang="ja-JP" sz="1400" dirty="0"/>
              <a:t>Security</a:t>
            </a:r>
          </a:p>
          <a:p>
            <a:pPr marL="742950" lvl="1" indent="-285750">
              <a:buFont typeface="Arial" panose="020B0604020202020204" pitchFamily="34" charset="0"/>
              <a:buChar char="•"/>
            </a:pPr>
            <a:r>
              <a:rPr kumimoji="1" lang="en-US" altLang="ja-JP" sz="1400" dirty="0"/>
              <a:t>Controller hardening, password/serial#/salt length should be xxx, </a:t>
            </a:r>
            <a:r>
              <a:rPr kumimoji="1" lang="en-US" altLang="ja-JP" sz="1400" dirty="0" err="1"/>
              <a:t>etc</a:t>
            </a:r>
            <a:endParaRPr kumimoji="1" lang="en-US" altLang="ja-JP" sz="1400" dirty="0"/>
          </a:p>
          <a:p>
            <a:pPr marL="742950" lvl="1" indent="-285750">
              <a:buFont typeface="Arial" panose="020B0604020202020204" pitchFamily="34" charset="0"/>
              <a:buChar char="•"/>
            </a:pPr>
            <a:r>
              <a:rPr kumimoji="1" lang="en-US" altLang="ja-JP" sz="1400" dirty="0"/>
              <a:t>Coding rules</a:t>
            </a:r>
          </a:p>
          <a:p>
            <a:pPr marL="1200150" lvl="2" indent="-285750">
              <a:buFont typeface="Arial" panose="020B0604020202020204" pitchFamily="34" charset="0"/>
              <a:buChar char="•"/>
            </a:pPr>
            <a:r>
              <a:rPr kumimoji="1" lang="en-US" altLang="ja-JP" sz="1400" dirty="0"/>
              <a:t>to obey MISRA-C</a:t>
            </a:r>
            <a:r>
              <a:rPr lang="en-US" altLang="ja-JP" sz="1400" dirty="0"/>
              <a:t>; </a:t>
            </a:r>
          </a:p>
          <a:p>
            <a:pPr marL="1200150" lvl="2" indent="-285750">
              <a:buFont typeface="Arial" panose="020B0604020202020204" pitchFamily="34" charset="0"/>
              <a:buChar char="•"/>
            </a:pPr>
            <a:r>
              <a:rPr lang="en-US" altLang="ja-JP" sz="1400" dirty="0"/>
              <a:t>input sanitization for ASCII/UTF format inputs; </a:t>
            </a:r>
          </a:p>
          <a:p>
            <a:pPr marL="1200150" lvl="2" indent="-285750">
              <a:buFont typeface="Arial" panose="020B0604020202020204" pitchFamily="34" charset="0"/>
              <a:buChar char="•"/>
            </a:pPr>
            <a:r>
              <a:rPr lang="en-US" altLang="ja-JP" sz="1400" dirty="0"/>
              <a:t>obfuscation, especially for Java app/lib; </a:t>
            </a:r>
          </a:p>
          <a:p>
            <a:pPr marL="1200150" lvl="2" indent="-285750">
              <a:buFont typeface="Arial" panose="020B0604020202020204" pitchFamily="34" charset="0"/>
              <a:buChar char="•"/>
            </a:pPr>
            <a:r>
              <a:rPr lang="en-US" altLang="ja-JP" sz="1400" dirty="0"/>
              <a:t>Use secure APIs, e.g., use </a:t>
            </a:r>
            <a:r>
              <a:rPr lang="en-US" altLang="ja-JP" sz="1400" dirty="0" err="1"/>
              <a:t>strncpy_s</a:t>
            </a:r>
            <a:r>
              <a:rPr lang="en-US" altLang="ja-JP" sz="1400" dirty="0"/>
              <a:t>(), NOT </a:t>
            </a:r>
            <a:r>
              <a:rPr lang="en-US" altLang="ja-JP" sz="1400" dirty="0" err="1"/>
              <a:t>strncpy</a:t>
            </a:r>
            <a:r>
              <a:rPr lang="en-US" altLang="ja-JP" sz="1400" dirty="0"/>
              <a:t>()</a:t>
            </a:r>
          </a:p>
          <a:p>
            <a:pPr marL="742950" lvl="1" indent="-285750">
              <a:buFont typeface="Arial" panose="020B0604020202020204" pitchFamily="34" charset="0"/>
              <a:buChar char="•"/>
            </a:pPr>
            <a:r>
              <a:rPr lang="en-US" altLang="ja-JP" sz="1400" dirty="0"/>
              <a:t>Cryptography, use OpenSSL</a:t>
            </a:r>
          </a:p>
          <a:p>
            <a:pPr marL="1200150" lvl="2" indent="-285750">
              <a:buFont typeface="Arial" panose="020B0604020202020204" pitchFamily="34" charset="0"/>
              <a:buChar char="•"/>
            </a:pPr>
            <a:r>
              <a:rPr lang="zh-CN" altLang="en-US" sz="1400" dirty="0"/>
              <a:t>只允许</a:t>
            </a:r>
            <a:r>
              <a:rPr lang="en-US" altLang="zh-CN" sz="1400" dirty="0"/>
              <a:t>lib </a:t>
            </a:r>
            <a:r>
              <a:rPr lang="en-US" altLang="zh-CN" sz="1400" dirty="0" err="1"/>
              <a:t>func</a:t>
            </a:r>
            <a:r>
              <a:rPr lang="en-US" altLang="zh-CN" sz="1400" dirty="0"/>
              <a:t> call, </a:t>
            </a:r>
            <a:r>
              <a:rPr lang="zh-CN" altLang="en-US" sz="1400" dirty="0"/>
              <a:t>不允许</a:t>
            </a:r>
            <a:r>
              <a:rPr lang="en-US" altLang="zh-CN" sz="1400" dirty="0"/>
              <a:t>shell/</a:t>
            </a:r>
            <a:r>
              <a:rPr lang="en-US" altLang="zh-CN" sz="1400" dirty="0" err="1"/>
              <a:t>cmdline</a:t>
            </a:r>
            <a:r>
              <a:rPr lang="en-US" altLang="zh-CN" sz="1400" dirty="0"/>
              <a:t> call</a:t>
            </a:r>
          </a:p>
          <a:p>
            <a:pPr marL="742950" lvl="1" indent="-285750">
              <a:buFont typeface="Arial" panose="020B0604020202020204" pitchFamily="34" charset="0"/>
              <a:buChar char="•"/>
            </a:pPr>
            <a:r>
              <a:rPr lang="en-US" altLang="zh-CN" sz="1400" dirty="0"/>
              <a:t>Remote features</a:t>
            </a:r>
          </a:p>
          <a:p>
            <a:pPr marL="1200150" lvl="2" indent="-285750">
              <a:buFont typeface="Arial" panose="020B0604020202020204" pitchFamily="34" charset="0"/>
              <a:buChar char="•"/>
            </a:pPr>
            <a:r>
              <a:rPr lang="zh-CN" altLang="en-US" sz="1400" dirty="0"/>
              <a:t>不允许</a:t>
            </a:r>
            <a:r>
              <a:rPr lang="en-US" altLang="zh-CN" sz="1400" dirty="0"/>
              <a:t>Remote </a:t>
            </a:r>
            <a:r>
              <a:rPr lang="en-US" altLang="zh-CN" sz="1400" dirty="0" err="1"/>
              <a:t>cmd</a:t>
            </a:r>
            <a:r>
              <a:rPr lang="en-US" altLang="zh-CN" sz="1400" dirty="0"/>
              <a:t>/file access</a:t>
            </a:r>
          </a:p>
          <a:p>
            <a:pPr marL="742950" lvl="1" indent="-285750">
              <a:buFont typeface="Arial" panose="020B0604020202020204" pitchFamily="34" charset="0"/>
              <a:buChar char="•"/>
            </a:pPr>
            <a:r>
              <a:rPr lang="en-US" altLang="zh-CN" sz="1400" dirty="0"/>
              <a:t>Information flow enforcement, comply with xxx standard, enforce control with Firewall rules</a:t>
            </a:r>
          </a:p>
          <a:p>
            <a:pPr marL="742950" lvl="1" indent="-285750">
              <a:buFont typeface="Arial" panose="020B0604020202020204" pitchFamily="34" charset="0"/>
              <a:buChar char="•"/>
            </a:pPr>
            <a:r>
              <a:rPr lang="en-US" altLang="zh-CN" sz="1400" dirty="0"/>
              <a:t>Memory encryption, use </a:t>
            </a:r>
            <a:r>
              <a:rPr lang="en-US" altLang="zh-CN" sz="1400" dirty="0" err="1"/>
              <a:t>TrustZone</a:t>
            </a:r>
            <a:r>
              <a:rPr lang="en-US" altLang="zh-CN" sz="1400" dirty="0"/>
              <a:t> “secure storage”</a:t>
            </a:r>
          </a:p>
          <a:p>
            <a:pPr marL="742950" lvl="1" indent="-285750">
              <a:buFont typeface="Arial" panose="020B0604020202020204" pitchFamily="34" charset="0"/>
              <a:buChar char="•"/>
            </a:pPr>
            <a:r>
              <a:rPr lang="en-US" altLang="zh-CN" sz="1400" dirty="0"/>
              <a:t>Full disk encryption, key length should be xxx, use AES, etc.</a:t>
            </a:r>
          </a:p>
          <a:p>
            <a:pPr marL="742950" lvl="1" indent="-285750">
              <a:buFont typeface="Arial" panose="020B0604020202020204" pitchFamily="34" charset="0"/>
              <a:buChar char="•"/>
            </a:pPr>
            <a:r>
              <a:rPr lang="en-US" altLang="zh-CN" sz="1400" dirty="0"/>
              <a:t>Use ASLR (address space layout randomization), do stack protection (use stack canary, etc.)</a:t>
            </a:r>
          </a:p>
          <a:p>
            <a:pPr marL="285750" indent="-285750">
              <a:buFont typeface="Arial" panose="020B0604020202020204" pitchFamily="34" charset="0"/>
              <a:buChar char="•"/>
            </a:pPr>
            <a:r>
              <a:rPr lang="en-US" altLang="ja-JP" sz="1400" dirty="0"/>
              <a:t>Hardware</a:t>
            </a:r>
          </a:p>
          <a:p>
            <a:pPr marL="742950" lvl="1" indent="-285750">
              <a:buFont typeface="Arial" panose="020B0604020202020204" pitchFamily="34" charset="0"/>
              <a:buChar char="•"/>
            </a:pPr>
            <a:r>
              <a:rPr lang="zh-CN" altLang="en-US" sz="1400" dirty="0"/>
              <a:t>没有</a:t>
            </a:r>
            <a:r>
              <a:rPr lang="en-US" altLang="zh-CN" sz="1400" dirty="0"/>
              <a:t>debug port</a:t>
            </a:r>
          </a:p>
          <a:p>
            <a:pPr marL="285750" indent="-285750">
              <a:buFont typeface="Arial" panose="020B0604020202020204" pitchFamily="34" charset="0"/>
              <a:buChar char="•"/>
            </a:pPr>
            <a:r>
              <a:rPr lang="en-US" altLang="ja-JP" sz="1400" dirty="0"/>
              <a:t>…</a:t>
            </a:r>
          </a:p>
        </p:txBody>
      </p:sp>
    </p:spTree>
    <p:extLst>
      <p:ext uri="{BB962C8B-B14F-4D97-AF65-F5344CB8AC3E}">
        <p14:creationId xmlns:p14="http://schemas.microsoft.com/office/powerpoint/2010/main" val="2298312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err="1"/>
              <a:t>Misc</a:t>
            </a:r>
            <a:r>
              <a:rPr kumimoji="1" lang="en-US" altLang="ja-JP" dirty="0"/>
              <a:t>: (</a:t>
            </a:r>
            <a:r>
              <a:rPr kumimoji="1" lang="zh-CN" altLang="en-US" dirty="0"/>
              <a:t>为了</a:t>
            </a:r>
            <a:r>
              <a:rPr kumimoji="1" lang="en-US" altLang="ja-JP" dirty="0" err="1"/>
              <a:t>ctf</a:t>
            </a:r>
            <a:r>
              <a:rPr kumimoji="1" lang="zh-CN" altLang="en-US" dirty="0"/>
              <a:t>等收集的零碎知识</a:t>
            </a:r>
            <a:r>
              <a:rPr kumimoji="1" lang="en-US" altLang="ja-JP" dirty="0"/>
              <a:t>)</a:t>
            </a:r>
          </a:p>
          <a:p>
            <a:pPr marL="285750" indent="-285750">
              <a:buFont typeface="Arial" panose="020B0604020202020204" pitchFamily="34" charset="0"/>
              <a:buChar char="•"/>
            </a:pPr>
            <a:r>
              <a:rPr lang="en-US" altLang="ja-JP" b="1" dirty="0">
                <a:solidFill>
                  <a:srgbClr val="FF0000"/>
                </a:solidFill>
              </a:rPr>
              <a:t>PDF knowledge</a:t>
            </a:r>
            <a:r>
              <a:rPr lang="en-US" altLang="ja-JP" dirty="0"/>
              <a:t>:</a:t>
            </a:r>
          </a:p>
          <a:p>
            <a:pPr marL="742950" lvl="1" indent="-285750">
              <a:buFont typeface="Arial" panose="020B0604020202020204" pitchFamily="34" charset="0"/>
              <a:buChar char="•"/>
            </a:pPr>
            <a:r>
              <a:rPr lang="en-US" altLang="ja-JP" dirty="0"/>
              <a:t>Pdf</a:t>
            </a:r>
            <a:r>
              <a:rPr lang="zh-CN" altLang="en-US" dirty="0"/>
              <a:t>默认是压缩形式的，压缩之前用</a:t>
            </a:r>
            <a:r>
              <a:rPr lang="en-US" altLang="zh-CN" dirty="0"/>
              <a:t>text editor</a:t>
            </a:r>
            <a:r>
              <a:rPr lang="zh-CN" altLang="en-US" dirty="0"/>
              <a:t>打开会有很多乱码，解压之后很多信息都可以</a:t>
            </a:r>
            <a:r>
              <a:rPr lang="en-US" altLang="zh-CN" dirty="0"/>
              <a:t>plaintext</a:t>
            </a:r>
            <a:r>
              <a:rPr lang="zh-CN" altLang="en-US" dirty="0"/>
              <a:t>显示，解压用的</a:t>
            </a:r>
            <a:r>
              <a:rPr lang="en-US" altLang="zh-CN" dirty="0"/>
              <a:t>tool</a:t>
            </a:r>
            <a:r>
              <a:rPr lang="zh-CN" altLang="en-US" dirty="0"/>
              <a:t>可以用</a:t>
            </a:r>
            <a:r>
              <a:rPr lang="en-US" altLang="zh-CN" dirty="0" err="1"/>
              <a:t>qpdf</a:t>
            </a:r>
            <a:r>
              <a:rPr lang="en-US" altLang="zh-CN" dirty="0"/>
              <a:t> (</a:t>
            </a:r>
            <a:r>
              <a:rPr lang="en-US" altLang="zh-CN" dirty="0" err="1"/>
              <a:t>linux</a:t>
            </a:r>
            <a:r>
              <a:rPr lang="en-US" altLang="zh-CN" dirty="0"/>
              <a:t> terminal tool)</a:t>
            </a:r>
            <a:endParaRPr lang="en-US" altLang="ja-JP"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458"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r>
              <a:rPr lang="en-US" altLang="ja-JP" dirty="0" smtClean="0"/>
              <a:t>)</a:t>
            </a:r>
          </a:p>
          <a:p>
            <a:pPr marL="285750" indent="-285750">
              <a:buFont typeface="Arial" panose="020B0604020202020204" pitchFamily="34" charset="0"/>
              <a:buChar char="•"/>
            </a:pPr>
            <a:r>
              <a:rPr lang="zh-CN" altLang="en-US" dirty="0" smtClean="0"/>
              <a:t>启动</a:t>
            </a:r>
            <a:r>
              <a:rPr lang="en-US" altLang="zh-CN" dirty="0" err="1" smtClean="0"/>
              <a:t>initramfs</a:t>
            </a:r>
            <a:r>
              <a:rPr lang="zh-CN" altLang="en-US" dirty="0" smtClean="0"/>
              <a:t>的时候，会有一系列</a:t>
            </a:r>
            <a:r>
              <a:rPr lang="en-US" altLang="zh-CN" dirty="0" smtClean="0"/>
              <a:t>parameter</a:t>
            </a:r>
            <a:r>
              <a:rPr lang="zh-CN" altLang="en-US" dirty="0" smtClean="0"/>
              <a:t>传给</a:t>
            </a:r>
            <a:r>
              <a:rPr lang="en-US" altLang="zh-CN" dirty="0" err="1" smtClean="0"/>
              <a:t>initramfs</a:t>
            </a:r>
            <a:r>
              <a:rPr lang="zh-CN" altLang="en-US" dirty="0" smtClean="0"/>
              <a:t>，用</a:t>
            </a:r>
            <a:r>
              <a:rPr lang="en-US" altLang="zh-CN" dirty="0" smtClean="0"/>
              <a:t>”cat /proc/</a:t>
            </a:r>
            <a:r>
              <a:rPr lang="en-US" altLang="zh-CN" dirty="0" err="1" smtClean="0"/>
              <a:t>cmdline</a:t>
            </a:r>
            <a:r>
              <a:rPr lang="en-US" altLang="zh-CN" dirty="0" smtClean="0"/>
              <a:t>”</a:t>
            </a:r>
            <a:r>
              <a:rPr lang="zh-CN" altLang="en-US" dirty="0" smtClean="0"/>
              <a:t>其中会有</a:t>
            </a:r>
            <a:r>
              <a:rPr lang="en-US" altLang="zh-CN" dirty="0" smtClean="0"/>
              <a:t>root</a:t>
            </a:r>
            <a:r>
              <a:rPr lang="zh-CN" altLang="en-US" dirty="0" smtClean="0"/>
              <a:t>的</a:t>
            </a:r>
            <a:r>
              <a:rPr lang="en-US" altLang="zh-CN" dirty="0" smtClean="0"/>
              <a:t>path(</a:t>
            </a:r>
            <a:r>
              <a:rPr lang="zh-CN" altLang="en-US" dirty="0" smtClean="0"/>
              <a:t>一般是以硬盘的</a:t>
            </a:r>
            <a:r>
              <a:rPr lang="en-US" altLang="zh-CN" dirty="0" err="1" smtClean="0"/>
              <a:t>uuid</a:t>
            </a:r>
            <a:r>
              <a:rPr lang="zh-CN" altLang="en-US" dirty="0" smtClean="0"/>
              <a:t>形式出现</a:t>
            </a:r>
            <a:r>
              <a:rPr lang="en-US" altLang="zh-CN" dirty="0" smtClean="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716"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4053"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25447</TotalTime>
  <Words>31805</Words>
  <Application>Microsoft Office PowerPoint</Application>
  <PresentationFormat>画面に合わせる (4:3)</PresentationFormat>
  <Paragraphs>3430</Paragraphs>
  <Slides>162</Slides>
  <Notes>11</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162</vt:i4>
      </vt:variant>
    </vt:vector>
  </HeadingPairs>
  <TitlesOfParts>
    <vt:vector size="167"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3313</cp:revision>
  <dcterms:created xsi:type="dcterms:W3CDTF">2016-01-14T23:49:10Z</dcterms:created>
  <dcterms:modified xsi:type="dcterms:W3CDTF">2018-07-30T06:07:18Z</dcterms:modified>
</cp:coreProperties>
</file>